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oboto"/>
      <p:regular r:id="rId47"/>
      <p:bold r:id="rId48"/>
      <p:italic r:id="rId49"/>
      <p:boldItalic r:id="rId50"/>
    </p:embeddedFont>
    <p:embeddedFont>
      <p:font typeface="La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ato-regular.fntdata"/><Relationship Id="rId50" Type="http://schemas.openxmlformats.org/officeDocument/2006/relationships/font" Target="fonts/Roboto-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8f8676be7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8f8676be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e4586391a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e458639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e448597a0_1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e448597a0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e448597a0_14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e448597a0_1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8f8676be7_2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8f8676be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8f8676be7_2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8f8676be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8f8676be7_2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f8676be7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8f8676be7_2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8f8676be7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8f8676be7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8f8676be7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650b232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650b232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8f8676be7_2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8f8676be7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8f8676be7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8f8676be7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650b2326a_2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650b2326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f8676be7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f8676be7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8f8676be7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8f8676be7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8f8676be7_2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8f8676be7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e4586391a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e4586391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e4586391a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e4586391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e448597a0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e448597a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8f8676be7_2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8f8676be7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e448597a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e448597a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8f90b167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8f90b167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e448597a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e448597a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8f8676be7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8f8676be7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8f8676be7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8f8676be7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8f8676be7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8f8676be7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650b2326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650b2326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650b2326a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650b2326a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650b2326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650b2326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650b2326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650b2326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f8676be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f8676be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650b2326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650b2326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e5e90a6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e5e90a6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e448597a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e448597a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650b2326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650b2326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8f8676be7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8f8676b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8f8676be7_1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8f8676be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650b2326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650b2326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8f8676be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8f8676be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jpg"/><Relationship Id="rId4" Type="http://schemas.openxmlformats.org/officeDocument/2006/relationships/image" Target="../media/image15.jpg"/><Relationship Id="rId5" Type="http://schemas.openxmlformats.org/officeDocument/2006/relationships/image" Target="../media/image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jpg"/><Relationship Id="rId4" Type="http://schemas.openxmlformats.org/officeDocument/2006/relationships/image" Target="../media/image18.jpg"/><Relationship Id="rId5"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jpg"/><Relationship Id="rId4" Type="http://schemas.openxmlformats.org/officeDocument/2006/relationships/image" Target="../media/image14.jpg"/><Relationship Id="rId5"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jpg"/><Relationship Id="rId4" Type="http://schemas.openxmlformats.org/officeDocument/2006/relationships/image" Target="../media/image13.jpg"/><Relationship Id="rId5"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Universal Style Transfer using Deep Neural Nets</a:t>
            </a:r>
            <a:r>
              <a:rPr lang="en"/>
              <a:t> </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Rachit Jain</a:t>
            </a:r>
            <a:r>
              <a:rPr lang="en"/>
              <a:t>      </a:t>
            </a:r>
            <a:endParaRPr/>
          </a:p>
          <a:p>
            <a:pPr indent="0" lvl="0" marL="0" rtl="0" algn="l">
              <a:spcBef>
                <a:spcPts val="0"/>
              </a:spcBef>
              <a:spcAft>
                <a:spcPts val="0"/>
              </a:spcAft>
              <a:buNone/>
            </a:pPr>
            <a:r>
              <a:rPr lang="en"/>
              <a:t>Swapnil Gupta                 </a:t>
            </a:r>
            <a:endParaRPr/>
          </a:p>
          <a:p>
            <a:pPr indent="0" lvl="0" marL="0" rtl="0" algn="l">
              <a:spcBef>
                <a:spcPts val="0"/>
              </a:spcBef>
              <a:spcAft>
                <a:spcPts val="0"/>
              </a:spcAft>
              <a:buNone/>
            </a:pPr>
            <a:r>
              <a:rPr lang="en"/>
              <a:t>Chanakya Vishal KP </a:t>
            </a:r>
            <a:endParaRPr/>
          </a:p>
          <a:p>
            <a:pPr indent="0" lvl="0" marL="0" rtl="0" algn="l">
              <a:spcBef>
                <a:spcPts val="0"/>
              </a:spcBef>
              <a:spcAft>
                <a:spcPts val="0"/>
              </a:spcAft>
              <a:buNone/>
            </a:pPr>
            <a:r>
              <a:rPr lang="en"/>
              <a:t>Aashish Kumar</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Project Mentor: Sanjoy Chowdhary</a:t>
            </a:r>
            <a:endParaRPr/>
          </a:p>
          <a:p>
            <a:pPr indent="0" lvl="0" marL="0" rtl="0" algn="l">
              <a:spcBef>
                <a:spcPts val="0"/>
              </a:spcBef>
              <a:spcAft>
                <a:spcPts val="0"/>
              </a:spcAft>
              <a:buNone/>
            </a:pPr>
            <a:r>
              <a:rPr lang="en"/>
              <a:t>Instructor: Dr. Ravi Kiran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 Y, Fang C, Yang J, et al. Universal Style Transfer via Feature Transforms</a:t>
            </a:r>
            <a:endParaRPr/>
          </a:p>
        </p:txBody>
      </p:sp>
      <p:sp>
        <p:nvSpPr>
          <p:cNvPr id="117" name="Google Shape;117;p22"/>
          <p:cNvSpPr txBox="1"/>
          <p:nvPr>
            <p:ph idx="1" type="body"/>
          </p:nvPr>
        </p:nvSpPr>
        <p:spPr>
          <a:xfrm>
            <a:off x="471900" y="1919075"/>
            <a:ext cx="79038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It is learning free.</a:t>
            </a:r>
            <a:endParaRPr sz="2400"/>
          </a:p>
          <a:p>
            <a:pPr indent="-381000" lvl="0" marL="457200" rtl="0" algn="l">
              <a:spcBef>
                <a:spcPts val="0"/>
              </a:spcBef>
              <a:spcAft>
                <a:spcPts val="0"/>
              </a:spcAft>
              <a:buSzPts val="2400"/>
              <a:buChar char="●"/>
            </a:pPr>
            <a:r>
              <a:rPr lang="en" sz="2400"/>
              <a:t>Existing feed-forward base techniques would need to be trained on predefined styles and then fine-tuned for new styles.</a:t>
            </a:r>
            <a:endParaRPr sz="2400"/>
          </a:p>
          <a:p>
            <a:pPr indent="-381000" lvl="0" marL="457200" rtl="0" algn="l">
              <a:spcBef>
                <a:spcPts val="0"/>
              </a:spcBef>
              <a:spcAft>
                <a:spcPts val="0"/>
              </a:spcAft>
              <a:buSzPts val="2400"/>
              <a:buChar char="●"/>
            </a:pPr>
            <a:r>
              <a:rPr lang="en" sz="2400"/>
              <a:t>The method in paper, is completely independent of the style during training phase.</a:t>
            </a:r>
            <a:endParaRPr sz="2400"/>
          </a:p>
          <a:p>
            <a:pPr indent="0" lvl="0" marL="0" rtl="0" algn="l">
              <a:spcBef>
                <a:spcPts val="1600"/>
              </a:spcBef>
              <a:spcAft>
                <a:spcPts val="16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1828800" rtl="0" algn="l">
              <a:spcBef>
                <a:spcPts val="0"/>
              </a:spcBef>
              <a:spcAft>
                <a:spcPts val="0"/>
              </a:spcAft>
              <a:buNone/>
            </a:pPr>
            <a:r>
              <a:rPr lang="en"/>
              <a:t>About the Dataset</a:t>
            </a:r>
            <a:endParaRPr/>
          </a:p>
        </p:txBody>
      </p:sp>
      <p:sp>
        <p:nvSpPr>
          <p:cNvPr id="123" name="Google Shape;123;p23"/>
          <p:cNvSpPr txBox="1"/>
          <p:nvPr>
            <p:ph idx="1" type="body"/>
          </p:nvPr>
        </p:nvSpPr>
        <p:spPr>
          <a:xfrm>
            <a:off x="471900" y="1919075"/>
            <a:ext cx="79038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Microsoft COCO dataset has 330K images out of which around 200K are labelled. This is for training the decoder. Currently trained on 15K images.</a:t>
            </a:r>
            <a:endParaRPr sz="1800"/>
          </a:p>
          <a:p>
            <a:pPr indent="0" lvl="0" marL="0" rtl="0" algn="l">
              <a:spcBef>
                <a:spcPts val="1600"/>
              </a:spcBef>
              <a:spcAft>
                <a:spcPts val="0"/>
              </a:spcAft>
              <a:buNone/>
            </a:pPr>
            <a:r>
              <a:rPr lang="en" sz="1800"/>
              <a:t>The MNIST database (Modified National Institute of Standards and Technology database) is a large database of handwritten digits that is commonly used for training various image processing systems.</a:t>
            </a:r>
            <a:endParaRPr sz="1800"/>
          </a:p>
          <a:p>
            <a:pPr indent="0" lvl="0" marL="0" rtl="0" algn="l">
              <a:spcBef>
                <a:spcPts val="1600"/>
              </a:spcBef>
              <a:spcAft>
                <a:spcPts val="0"/>
              </a:spcAft>
              <a:buNone/>
            </a:pPr>
            <a:r>
              <a:rPr lang="en" sz="1800"/>
              <a:t>Describable Textures Dataset has around 5640 images organized according to a list of 47 terms which are inspired from human perception.</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457200" lvl="0" marL="2286000" rtl="0" algn="l">
              <a:spcBef>
                <a:spcPts val="0"/>
              </a:spcBef>
              <a:spcAft>
                <a:spcPts val="0"/>
              </a:spcAft>
              <a:buNone/>
            </a:pPr>
            <a:r>
              <a:rPr lang="en"/>
              <a:t>Approach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 Outline</a:t>
            </a:r>
            <a:endParaRPr/>
          </a:p>
        </p:txBody>
      </p:sp>
      <p:sp>
        <p:nvSpPr>
          <p:cNvPr id="134" name="Google Shape;134;p25"/>
          <p:cNvSpPr txBox="1"/>
          <p:nvPr>
            <p:ph idx="1" type="body"/>
          </p:nvPr>
        </p:nvSpPr>
        <p:spPr>
          <a:xfrm>
            <a:off x="471900" y="1919075"/>
            <a:ext cx="83442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style transfer problem is formulated as a combination of two processes, viz. Image Reconstruction and Feature transform using Whitening and Color Transform.</a:t>
            </a:r>
            <a:endParaRPr sz="1800"/>
          </a:p>
          <a:p>
            <a:pPr indent="-342900" lvl="0" marL="457200" rtl="0" algn="l">
              <a:spcBef>
                <a:spcPts val="0"/>
              </a:spcBef>
              <a:spcAft>
                <a:spcPts val="0"/>
              </a:spcAft>
              <a:buSzPts val="1800"/>
              <a:buChar char="●"/>
            </a:pPr>
            <a:r>
              <a:rPr lang="en" sz="1800"/>
              <a:t>The feature transformation matches the statistics of a content image to a style image.</a:t>
            </a:r>
            <a:endParaRPr sz="1800"/>
          </a:p>
          <a:p>
            <a:pPr indent="-342900" lvl="0" marL="457200" rtl="0" algn="l">
              <a:spcBef>
                <a:spcPts val="0"/>
              </a:spcBef>
              <a:spcAft>
                <a:spcPts val="0"/>
              </a:spcAft>
              <a:buSzPts val="1800"/>
              <a:buChar char="●"/>
            </a:pPr>
            <a:r>
              <a:rPr lang="en" sz="1800"/>
              <a:t>The reconstruction part is responsible for inverting features back to the RGB space.</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 : VGG19 architecture</a:t>
            </a:r>
            <a:endParaRPr/>
          </a:p>
        </p:txBody>
      </p:sp>
      <p:pic>
        <p:nvPicPr>
          <p:cNvPr id="140" name="Google Shape;140;p26"/>
          <p:cNvPicPr preferRelativeResize="0"/>
          <p:nvPr/>
        </p:nvPicPr>
        <p:blipFill>
          <a:blip r:embed="rId3">
            <a:alphaModFix/>
          </a:blip>
          <a:stretch>
            <a:fillRect/>
          </a:stretch>
        </p:blipFill>
        <p:spPr>
          <a:xfrm>
            <a:off x="1263175" y="1678825"/>
            <a:ext cx="6721028" cy="3332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 Image Reconstruction</a:t>
            </a:r>
            <a:endParaRPr/>
          </a:p>
        </p:txBody>
      </p:sp>
      <p:sp>
        <p:nvSpPr>
          <p:cNvPr id="146" name="Google Shape;146;p27"/>
          <p:cNvSpPr txBox="1"/>
          <p:nvPr>
            <p:ph idx="1" type="body"/>
          </p:nvPr>
        </p:nvSpPr>
        <p:spPr>
          <a:xfrm>
            <a:off x="471900" y="1919075"/>
            <a:ext cx="83442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As a first step, the existing pre-trained VGG-19 network as the Encoder.</a:t>
            </a:r>
            <a:endParaRPr/>
          </a:p>
          <a:p>
            <a:pPr indent="-317500" lvl="0" marL="457200" rtl="0" algn="l">
              <a:spcBef>
                <a:spcPts val="0"/>
              </a:spcBef>
              <a:spcAft>
                <a:spcPts val="0"/>
              </a:spcAft>
              <a:buSzPts val="1400"/>
              <a:buChar char="●"/>
            </a:pPr>
            <a:r>
              <a:rPr lang="en"/>
              <a:t>The decoder is then trained to reconstruct the Image. The decoder is designed to be  symmetrical to that of VGG-19 network with the nearest neighbour upsampling layer used for enlarging feature maps.</a:t>
            </a:r>
            <a:endParaRPr/>
          </a:p>
          <a:p>
            <a:pPr indent="-317500" lvl="0" marL="457200" rtl="0" algn="l">
              <a:spcBef>
                <a:spcPts val="0"/>
              </a:spcBef>
              <a:spcAft>
                <a:spcPts val="0"/>
              </a:spcAft>
              <a:buSzPts val="1400"/>
              <a:buChar char="●"/>
            </a:pPr>
            <a:r>
              <a:rPr lang="en"/>
              <a:t>Important to note that 5 decoders are trained for reconstruction. </a:t>
            </a:r>
            <a:endParaRPr/>
          </a:p>
          <a:p>
            <a:pPr indent="-317500" lvl="0" marL="457200" rtl="0" algn="l">
              <a:spcBef>
                <a:spcPts val="0"/>
              </a:spcBef>
              <a:spcAft>
                <a:spcPts val="0"/>
              </a:spcAft>
              <a:buSzPts val="1400"/>
              <a:buChar char="●"/>
            </a:pPr>
            <a:r>
              <a:rPr lang="en"/>
              <a:t>The pixel reconstruction loss and feature loss are employed for reconstructing an input image. The following is the function :</a:t>
            </a:r>
            <a:endParaRPr/>
          </a:p>
          <a:p>
            <a:pPr indent="-317500" lvl="0" marL="457200" rtl="0" algn="l">
              <a:spcBef>
                <a:spcPts val="0"/>
              </a:spcBef>
              <a:spcAft>
                <a:spcPts val="0"/>
              </a:spcAft>
              <a:buSzPts val="1400"/>
              <a:buChar char="●"/>
            </a:pPr>
            <a:r>
              <a:rPr lang="en"/>
              <a:t>Here, Ii  and Io are the input image and reconstruction output, and Φ is the VGG encoder that extracts the Relu_X_1 features. In addition, λ is the weight to balance the two losses.</a:t>
            </a:r>
            <a:endParaRPr/>
          </a:p>
          <a:p>
            <a:pPr indent="-317500" lvl="0" marL="457200" rtl="0" algn="l">
              <a:spcBef>
                <a:spcPts val="0"/>
              </a:spcBef>
              <a:spcAft>
                <a:spcPts val="0"/>
              </a:spcAft>
              <a:buSzPts val="1400"/>
              <a:buChar char="●"/>
            </a:pPr>
            <a:r>
              <a:rPr lang="en"/>
              <a:t>Lastly, after training the decoder, it is fixed and will not be fine-tuned later on. This will be used as a feature inverter.</a:t>
            </a:r>
            <a:endParaRPr/>
          </a:p>
        </p:txBody>
      </p:sp>
      <p:pic>
        <p:nvPicPr>
          <p:cNvPr id="147" name="Google Shape;147;p27"/>
          <p:cNvPicPr preferRelativeResize="0"/>
          <p:nvPr/>
        </p:nvPicPr>
        <p:blipFill>
          <a:blip r:embed="rId3">
            <a:alphaModFix/>
          </a:blip>
          <a:stretch>
            <a:fillRect/>
          </a:stretch>
        </p:blipFill>
        <p:spPr>
          <a:xfrm>
            <a:off x="3584725" y="3474650"/>
            <a:ext cx="2649525" cy="28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Image Reconstruction</a:t>
            </a:r>
            <a:endParaRPr/>
          </a:p>
        </p:txBody>
      </p:sp>
      <p:pic>
        <p:nvPicPr>
          <p:cNvPr id="153" name="Google Shape;153;p28"/>
          <p:cNvPicPr preferRelativeResize="0"/>
          <p:nvPr/>
        </p:nvPicPr>
        <p:blipFill>
          <a:blip r:embed="rId3">
            <a:alphaModFix/>
          </a:blip>
          <a:stretch>
            <a:fillRect/>
          </a:stretch>
        </p:blipFill>
        <p:spPr>
          <a:xfrm>
            <a:off x="2974300" y="1798900"/>
            <a:ext cx="1514475" cy="3105150"/>
          </a:xfrm>
          <a:prstGeom prst="rect">
            <a:avLst/>
          </a:prstGeom>
          <a:noFill/>
          <a:ln>
            <a:noFill/>
          </a:ln>
        </p:spPr>
      </p:pic>
      <p:sp>
        <p:nvSpPr>
          <p:cNvPr id="154" name="Google Shape;154;p28"/>
          <p:cNvSpPr txBox="1"/>
          <p:nvPr/>
        </p:nvSpPr>
        <p:spPr>
          <a:xfrm>
            <a:off x="5233550" y="2001350"/>
            <a:ext cx="2922000" cy="26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latin typeface="Lato"/>
                <a:ea typeface="Lato"/>
                <a:cs typeface="Lato"/>
                <a:sym typeface="Lato"/>
              </a:rPr>
              <a:t>Architecture for image reconstruction. ‘X’ represents the layer number.</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 Whitening and Coloring Transform</a:t>
            </a:r>
            <a:endParaRPr/>
          </a:p>
        </p:txBody>
      </p:sp>
      <p:sp>
        <p:nvSpPr>
          <p:cNvPr id="160" name="Google Shape;160;p29"/>
          <p:cNvSpPr txBox="1"/>
          <p:nvPr>
            <p:ph idx="1" type="body"/>
          </p:nvPr>
        </p:nvSpPr>
        <p:spPr>
          <a:xfrm>
            <a:off x="471900" y="1919075"/>
            <a:ext cx="83442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 </a:t>
            </a:r>
            <a:r>
              <a:rPr lang="en" sz="1800"/>
              <a:t>WCT does some cool math which plays a central role in transferring the style characteristics from style image while still preserving the content.</a:t>
            </a:r>
            <a:endParaRPr sz="1800"/>
          </a:p>
          <a:p>
            <a:pPr indent="-342900" lvl="0" marL="457200" rtl="0" algn="l">
              <a:spcBef>
                <a:spcPts val="0"/>
              </a:spcBef>
              <a:spcAft>
                <a:spcPts val="0"/>
              </a:spcAft>
              <a:buSzPts val="1800"/>
              <a:buAutoNum type="arabicPeriod"/>
            </a:pPr>
            <a:r>
              <a:rPr lang="en" sz="1800"/>
              <a:t>WCT is the process of disassociating the current style of the input image and associating the style of the style image with the input image. It involves two steps, first step is whitening.</a:t>
            </a:r>
            <a:endParaRPr sz="1800"/>
          </a:p>
          <a:p>
            <a:pPr indent="-342900" lvl="0" marL="457200" rtl="0" algn="l">
              <a:spcBef>
                <a:spcPts val="0"/>
              </a:spcBef>
              <a:spcAft>
                <a:spcPts val="0"/>
              </a:spcAft>
              <a:buSzPts val="1800"/>
              <a:buAutoNum type="arabicPeriod"/>
            </a:pPr>
            <a:r>
              <a:rPr lang="en" sz="1800"/>
              <a:t>By whitening transformation, we effectively disassociated the features of their style. Now by coloring transform, we will associate to these the style of style image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Transformation Math</a:t>
            </a:r>
            <a:endParaRPr/>
          </a:p>
        </p:txBody>
      </p:sp>
      <p:sp>
        <p:nvSpPr>
          <p:cNvPr id="166" name="Google Shape;166;p30"/>
          <p:cNvSpPr txBox="1"/>
          <p:nvPr>
            <p:ph idx="1" type="body"/>
          </p:nvPr>
        </p:nvSpPr>
        <p:spPr>
          <a:xfrm>
            <a:off x="471900" y="1919075"/>
            <a:ext cx="83442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Whitening Transform</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2.     Coloring Transform</a:t>
            </a:r>
            <a:endParaRPr sz="1800"/>
          </a:p>
          <a:p>
            <a:pPr indent="0" lvl="0" marL="0" rtl="0" algn="l">
              <a:spcBef>
                <a:spcPts val="1600"/>
              </a:spcBef>
              <a:spcAft>
                <a:spcPts val="0"/>
              </a:spcAft>
              <a:buNone/>
            </a:pPr>
            <a:r>
              <a:rPr lang="en" sz="1800"/>
              <a:t>		</a:t>
            </a:r>
            <a:endParaRPr sz="1800"/>
          </a:p>
          <a:p>
            <a:pPr indent="0" lvl="0" marL="914400" rtl="0" algn="l">
              <a:spcBef>
                <a:spcPts val="1600"/>
              </a:spcBef>
              <a:spcAft>
                <a:spcPts val="1600"/>
              </a:spcAft>
              <a:buNone/>
            </a:pPr>
            <a:r>
              <a:t/>
            </a:r>
            <a:endParaRPr sz="1800"/>
          </a:p>
        </p:txBody>
      </p:sp>
      <p:pic>
        <p:nvPicPr>
          <p:cNvPr id="167" name="Google Shape;167;p30"/>
          <p:cNvPicPr preferRelativeResize="0"/>
          <p:nvPr/>
        </p:nvPicPr>
        <p:blipFill>
          <a:blip r:embed="rId3">
            <a:alphaModFix/>
          </a:blip>
          <a:stretch>
            <a:fillRect/>
          </a:stretch>
        </p:blipFill>
        <p:spPr>
          <a:xfrm>
            <a:off x="1953650" y="2433950"/>
            <a:ext cx="3948190" cy="767700"/>
          </a:xfrm>
          <a:prstGeom prst="rect">
            <a:avLst/>
          </a:prstGeom>
          <a:noFill/>
          <a:ln>
            <a:noFill/>
          </a:ln>
        </p:spPr>
      </p:pic>
      <p:pic>
        <p:nvPicPr>
          <p:cNvPr id="168" name="Google Shape;168;p30"/>
          <p:cNvPicPr preferRelativeResize="0"/>
          <p:nvPr/>
        </p:nvPicPr>
        <p:blipFill>
          <a:blip r:embed="rId4">
            <a:alphaModFix/>
          </a:blip>
          <a:stretch>
            <a:fillRect/>
          </a:stretch>
        </p:blipFill>
        <p:spPr>
          <a:xfrm>
            <a:off x="1953649" y="4045050"/>
            <a:ext cx="4094411" cy="76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Original 							Whitened Image</a:t>
            </a:r>
            <a:endParaRPr/>
          </a:p>
        </p:txBody>
      </p:sp>
      <p:pic>
        <p:nvPicPr>
          <p:cNvPr id="174" name="Google Shape;174;p31"/>
          <p:cNvPicPr preferRelativeResize="0"/>
          <p:nvPr/>
        </p:nvPicPr>
        <p:blipFill>
          <a:blip r:embed="rId3">
            <a:alphaModFix/>
          </a:blip>
          <a:stretch>
            <a:fillRect/>
          </a:stretch>
        </p:blipFill>
        <p:spPr>
          <a:xfrm>
            <a:off x="152400" y="1679350"/>
            <a:ext cx="3790275" cy="3414750"/>
          </a:xfrm>
          <a:prstGeom prst="rect">
            <a:avLst/>
          </a:prstGeom>
          <a:noFill/>
          <a:ln>
            <a:noFill/>
          </a:ln>
        </p:spPr>
      </p:pic>
      <p:pic>
        <p:nvPicPr>
          <p:cNvPr id="175" name="Google Shape;175;p31"/>
          <p:cNvPicPr preferRelativeResize="0"/>
          <p:nvPr/>
        </p:nvPicPr>
        <p:blipFill rotWithShape="1">
          <a:blip r:embed="rId4">
            <a:alphaModFix/>
          </a:blip>
          <a:srcRect b="9023" l="0" r="0" t="9023"/>
          <a:stretch/>
        </p:blipFill>
        <p:spPr>
          <a:xfrm>
            <a:off x="4712375" y="1732400"/>
            <a:ext cx="3853450" cy="3361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Universal Style Transfer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0" rtl="0" algn="l">
              <a:spcBef>
                <a:spcPts val="0"/>
              </a:spcBef>
              <a:spcAft>
                <a:spcPts val="0"/>
              </a:spcAft>
              <a:buNone/>
            </a:pPr>
            <a:r>
              <a:rPr lang="en"/>
              <a:t>Multi-level coarse-to-fine stylization</a:t>
            </a:r>
            <a:endParaRPr/>
          </a:p>
        </p:txBody>
      </p:sp>
      <p:sp>
        <p:nvSpPr>
          <p:cNvPr id="181" name="Google Shape;181;p32"/>
          <p:cNvSpPr txBox="1"/>
          <p:nvPr>
            <p:ph idx="1" type="body"/>
          </p:nvPr>
        </p:nvSpPr>
        <p:spPr>
          <a:xfrm>
            <a:off x="471900" y="1919075"/>
            <a:ext cx="83442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 </a:t>
            </a:r>
            <a:r>
              <a:rPr lang="en" sz="1800"/>
              <a:t>High layer features capture more complicated local structures while lower layer features carry more low-level information eg: colors. </a:t>
            </a:r>
            <a:endParaRPr sz="1800"/>
          </a:p>
          <a:p>
            <a:pPr indent="-342900" lvl="0" marL="457200" rtl="0" algn="l">
              <a:spcBef>
                <a:spcPts val="0"/>
              </a:spcBef>
              <a:spcAft>
                <a:spcPts val="0"/>
              </a:spcAft>
              <a:buSzPts val="1800"/>
              <a:buAutoNum type="arabicPeriod"/>
            </a:pPr>
            <a:r>
              <a:rPr lang="en" sz="1800"/>
              <a:t>We start off with Content and Style Images feeding them to VGG and Relu_5_1 feature is extracted and sent into WCT and then Decoder5. The output of Decoder5 is fed into VGG along with the style image and Relu_4_1 is extracted and the process continues until we get output from Decoder1. The image below shows results from such a multilevel inference. I_5 is effectively the output of first level (in the image present in the next slide) and I_1 is the output of Decoder1(the final output).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Multi Level Stylization using 5 Decoders and VGG Layers</a:t>
            </a:r>
            <a:endParaRPr sz="2400"/>
          </a:p>
        </p:txBody>
      </p:sp>
      <p:pic>
        <p:nvPicPr>
          <p:cNvPr id="187" name="Google Shape;187;p33"/>
          <p:cNvPicPr preferRelativeResize="0"/>
          <p:nvPr/>
        </p:nvPicPr>
        <p:blipFill rotWithShape="1">
          <a:blip r:embed="rId3">
            <a:alphaModFix/>
          </a:blip>
          <a:srcRect b="-3610" l="0" r="0" t="3610"/>
          <a:stretch/>
        </p:blipFill>
        <p:spPr>
          <a:xfrm>
            <a:off x="650350" y="1107923"/>
            <a:ext cx="3862726" cy="389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Expected Output by end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8" name="Google Shape;198;p35"/>
          <p:cNvPicPr preferRelativeResize="0"/>
          <p:nvPr/>
        </p:nvPicPr>
        <p:blipFill>
          <a:blip r:embed="rId3">
            <a:alphaModFix/>
          </a:blip>
          <a:stretch>
            <a:fillRect/>
          </a:stretch>
        </p:blipFill>
        <p:spPr>
          <a:xfrm>
            <a:off x="1433513" y="1698238"/>
            <a:ext cx="6276975" cy="3248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36"/>
          <p:cNvPicPr preferRelativeResize="0"/>
          <p:nvPr/>
        </p:nvPicPr>
        <p:blipFill>
          <a:blip r:embed="rId3">
            <a:alphaModFix/>
          </a:blip>
          <a:stretch>
            <a:fillRect/>
          </a:stretch>
        </p:blipFill>
        <p:spPr>
          <a:xfrm>
            <a:off x="591425" y="1668915"/>
            <a:ext cx="7700949" cy="347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457200" lvl="0" marL="2286000" rtl="0" algn="l">
              <a:spcBef>
                <a:spcPts val="0"/>
              </a:spcBef>
              <a:spcAft>
                <a:spcPts val="0"/>
              </a:spcAft>
              <a:buNone/>
            </a:pPr>
            <a:r>
              <a:rPr lang="en"/>
              <a:t>Our Work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Pipeline of the project</a:t>
            </a:r>
            <a:endParaRPr/>
          </a:p>
        </p:txBody>
      </p:sp>
      <p:sp>
        <p:nvSpPr>
          <p:cNvPr id="214" name="Google Shape;214;p38"/>
          <p:cNvSpPr txBox="1"/>
          <p:nvPr>
            <p:ph idx="1" type="body"/>
          </p:nvPr>
        </p:nvSpPr>
        <p:spPr>
          <a:xfrm>
            <a:off x="471900" y="1731325"/>
            <a:ext cx="8222100" cy="341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did it using Pytorch from Scratch</a:t>
            </a:r>
            <a:endParaRPr/>
          </a:p>
          <a:p>
            <a:pPr indent="-342900" lvl="0" marL="457200" rtl="0" algn="l">
              <a:spcBef>
                <a:spcPts val="0"/>
              </a:spcBef>
              <a:spcAft>
                <a:spcPts val="0"/>
              </a:spcAft>
              <a:buSzPts val="1800"/>
              <a:buChar char="●"/>
            </a:pPr>
            <a:r>
              <a:rPr lang="en"/>
              <a:t>Modules</a:t>
            </a:r>
            <a:endParaRPr/>
          </a:p>
          <a:p>
            <a:pPr indent="-342900" lvl="1" marL="914400" rtl="0" algn="l">
              <a:spcBef>
                <a:spcPts val="0"/>
              </a:spcBef>
              <a:spcAft>
                <a:spcPts val="0"/>
              </a:spcAft>
              <a:buSzPts val="1800"/>
              <a:buChar char="○"/>
            </a:pPr>
            <a:r>
              <a:rPr lang="en" sz="1800"/>
              <a:t>Data Loader</a:t>
            </a:r>
            <a:endParaRPr sz="1800"/>
          </a:p>
          <a:p>
            <a:pPr indent="-342900" lvl="1" marL="914400" rtl="0" algn="l">
              <a:spcBef>
                <a:spcPts val="0"/>
              </a:spcBef>
              <a:spcAft>
                <a:spcPts val="0"/>
              </a:spcAft>
              <a:buSzPts val="1800"/>
              <a:buChar char="○"/>
            </a:pPr>
            <a:r>
              <a:rPr lang="en" sz="1800"/>
              <a:t>Reconstruction</a:t>
            </a:r>
            <a:endParaRPr sz="1800"/>
          </a:p>
          <a:p>
            <a:pPr indent="-342900" lvl="1" marL="914400" rtl="0" algn="l">
              <a:spcBef>
                <a:spcPts val="0"/>
              </a:spcBef>
              <a:spcAft>
                <a:spcPts val="0"/>
              </a:spcAft>
              <a:buSzPts val="1800"/>
              <a:buChar char="○"/>
            </a:pPr>
            <a:r>
              <a:rPr lang="en" sz="1800"/>
              <a:t>Separate</a:t>
            </a:r>
            <a:r>
              <a:rPr lang="en" sz="1800"/>
              <a:t> Encoder and Decoder</a:t>
            </a:r>
            <a:endParaRPr sz="1800"/>
          </a:p>
          <a:p>
            <a:pPr indent="-342900" lvl="1" marL="914400" rtl="0" algn="l">
              <a:spcBef>
                <a:spcPts val="0"/>
              </a:spcBef>
              <a:spcAft>
                <a:spcPts val="0"/>
              </a:spcAft>
              <a:buSzPts val="1800"/>
              <a:buChar char="○"/>
            </a:pPr>
            <a:r>
              <a:rPr lang="en" sz="1800"/>
              <a:t>Make feature from encoder for style image and content image</a:t>
            </a:r>
            <a:endParaRPr sz="1800"/>
          </a:p>
          <a:p>
            <a:pPr indent="-342900" lvl="1" marL="914400" rtl="0" algn="l">
              <a:spcBef>
                <a:spcPts val="0"/>
              </a:spcBef>
              <a:spcAft>
                <a:spcPts val="0"/>
              </a:spcAft>
              <a:buSzPts val="1800"/>
              <a:buChar char="○"/>
            </a:pPr>
            <a:r>
              <a:rPr lang="en" sz="1800"/>
              <a:t>WCT (Whitening and Coloring Transform)</a:t>
            </a:r>
            <a:endParaRPr sz="1800"/>
          </a:p>
          <a:p>
            <a:pPr indent="-342900" lvl="1" marL="914400" rtl="0" algn="l">
              <a:spcBef>
                <a:spcPts val="0"/>
              </a:spcBef>
              <a:spcAft>
                <a:spcPts val="0"/>
              </a:spcAft>
              <a:buSzPts val="1800"/>
              <a:buChar char="○"/>
            </a:pPr>
            <a:r>
              <a:rPr lang="en" sz="1800"/>
              <a:t>Decode the feature to get stylized image</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Challenges Faced</a:t>
            </a:r>
            <a:endParaRPr/>
          </a:p>
        </p:txBody>
      </p:sp>
      <p:sp>
        <p:nvSpPr>
          <p:cNvPr id="220" name="Google Shape;220;p39"/>
          <p:cNvSpPr txBox="1"/>
          <p:nvPr>
            <p:ph idx="1" type="body"/>
          </p:nvPr>
        </p:nvSpPr>
        <p:spPr>
          <a:xfrm>
            <a:off x="471900" y="1731325"/>
            <a:ext cx="8222100" cy="341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Loss function depends on feature of input image, input image, feature of output image and output image</a:t>
            </a:r>
            <a:endParaRPr sz="1400"/>
          </a:p>
          <a:p>
            <a:pPr indent="0" lvl="0" marL="457200" rtl="0" algn="l">
              <a:spcBef>
                <a:spcPts val="1600"/>
              </a:spcBef>
              <a:spcAft>
                <a:spcPts val="0"/>
              </a:spcAft>
              <a:buNone/>
            </a:pPr>
            <a:br>
              <a:rPr lang="en" sz="1300"/>
            </a:br>
            <a:endParaRPr sz="1300"/>
          </a:p>
          <a:p>
            <a:pPr indent="0" lvl="0" marL="0" rtl="0" algn="l">
              <a:spcBef>
                <a:spcPts val="1600"/>
              </a:spcBef>
              <a:spcAft>
                <a:spcPts val="0"/>
              </a:spcAft>
              <a:buNone/>
            </a:pPr>
            <a:r>
              <a:rPr lang="en" sz="1400"/>
              <a:t>   2.      Training Heavy</a:t>
            </a:r>
            <a:endParaRPr sz="1400"/>
          </a:p>
          <a:p>
            <a:pPr indent="0" lvl="0" marL="0" rtl="0" algn="l">
              <a:spcBef>
                <a:spcPts val="1600"/>
              </a:spcBef>
              <a:spcAft>
                <a:spcPts val="0"/>
              </a:spcAft>
              <a:buNone/>
            </a:pPr>
            <a:r>
              <a:rPr lang="en" sz="1400"/>
              <a:t>   3.      Tried training VGG 19 decoder (around 100M parameters) on MS Coco</a:t>
            </a:r>
            <a:endParaRPr sz="1400"/>
          </a:p>
          <a:p>
            <a:pPr indent="0" lvl="0" marL="0" rtl="0" algn="l">
              <a:spcBef>
                <a:spcPts val="1600"/>
              </a:spcBef>
              <a:spcAft>
                <a:spcPts val="0"/>
              </a:spcAft>
              <a:buNone/>
            </a:pPr>
            <a:r>
              <a:rPr lang="en" sz="1400"/>
              <a:t>   4.      Training small architecture on MNIST dataset</a:t>
            </a:r>
            <a:endParaRPr sz="1400"/>
          </a:p>
          <a:p>
            <a:pPr indent="0" lvl="0" marL="0" rtl="0" algn="l">
              <a:spcBef>
                <a:spcPts val="1600"/>
              </a:spcBef>
              <a:spcAft>
                <a:spcPts val="0"/>
              </a:spcAft>
              <a:buNone/>
            </a:pPr>
            <a:r>
              <a:rPr lang="en" sz="1400"/>
              <a:t>   5.      Trained encoder and decoder together for reconstruction module</a:t>
            </a:r>
            <a:endParaRPr sz="1400"/>
          </a:p>
          <a:p>
            <a:pPr indent="0" lvl="0" marL="0" rtl="0" algn="l">
              <a:spcBef>
                <a:spcPts val="1600"/>
              </a:spcBef>
              <a:spcAft>
                <a:spcPts val="0"/>
              </a:spcAft>
              <a:buNone/>
            </a:pPr>
            <a:r>
              <a:rPr lang="en" sz="1400"/>
              <a:t>   6.      Need to separate encoder and decoder after training for WCT</a:t>
            </a:r>
            <a:endParaRPr sz="1400"/>
          </a:p>
          <a:p>
            <a:pPr indent="0" lvl="0" marL="0" rtl="0" algn="l">
              <a:spcBef>
                <a:spcPts val="1600"/>
              </a:spcBef>
              <a:spcAft>
                <a:spcPts val="1600"/>
              </a:spcAft>
              <a:buNone/>
            </a:pPr>
            <a:r>
              <a:t/>
            </a:r>
            <a:endParaRPr/>
          </a:p>
        </p:txBody>
      </p:sp>
      <p:pic>
        <p:nvPicPr>
          <p:cNvPr id="221" name="Google Shape;221;p39"/>
          <p:cNvPicPr preferRelativeResize="0"/>
          <p:nvPr/>
        </p:nvPicPr>
        <p:blipFill>
          <a:blip r:embed="rId3">
            <a:alphaModFix/>
          </a:blip>
          <a:stretch>
            <a:fillRect/>
          </a:stretch>
        </p:blipFill>
        <p:spPr>
          <a:xfrm>
            <a:off x="1513325" y="2333875"/>
            <a:ext cx="6680825" cy="588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Experiments</a:t>
            </a:r>
            <a:endParaRPr/>
          </a:p>
        </p:txBody>
      </p:sp>
      <p:sp>
        <p:nvSpPr>
          <p:cNvPr id="227" name="Google Shape;227;p40"/>
          <p:cNvSpPr txBox="1"/>
          <p:nvPr>
            <p:ph idx="1" type="body"/>
          </p:nvPr>
        </p:nvSpPr>
        <p:spPr>
          <a:xfrm>
            <a:off x="471900" y="1731325"/>
            <a:ext cx="8222100" cy="341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Decoder Training</a:t>
            </a:r>
            <a:endParaRPr/>
          </a:p>
          <a:p>
            <a:pPr indent="-342900" lvl="1" marL="914400" rtl="0" algn="l">
              <a:spcBef>
                <a:spcPts val="0"/>
              </a:spcBef>
              <a:spcAft>
                <a:spcPts val="0"/>
              </a:spcAft>
              <a:buSzPts val="1800"/>
              <a:buChar char="○"/>
            </a:pPr>
            <a:r>
              <a:rPr lang="en" sz="1800"/>
              <a:t>VGG 19 RELU Layers</a:t>
            </a:r>
            <a:endParaRPr sz="1800"/>
          </a:p>
          <a:p>
            <a:pPr indent="-342900" lvl="1" marL="914400" rtl="0" algn="l">
              <a:spcBef>
                <a:spcPts val="0"/>
              </a:spcBef>
              <a:spcAft>
                <a:spcPts val="0"/>
              </a:spcAft>
              <a:buSzPts val="1800"/>
              <a:buChar char="○"/>
            </a:pPr>
            <a:r>
              <a:rPr lang="en" sz="1800"/>
              <a:t>Microsoft Coco Dataset</a:t>
            </a:r>
            <a:endParaRPr sz="1800"/>
          </a:p>
          <a:p>
            <a:pPr indent="-342900" lvl="1" marL="914400" rtl="0" algn="l">
              <a:spcBef>
                <a:spcPts val="0"/>
              </a:spcBef>
              <a:spcAft>
                <a:spcPts val="0"/>
              </a:spcAft>
              <a:buSzPts val="1800"/>
              <a:buChar char="○"/>
            </a:pPr>
            <a:r>
              <a:rPr lang="en" sz="1800"/>
              <a:t>MNIST Datase</a:t>
            </a:r>
            <a:r>
              <a:rPr lang="en" sz="1800"/>
              <a:t>t</a:t>
            </a:r>
            <a:endParaRPr sz="1800"/>
          </a:p>
          <a:p>
            <a:pPr indent="-342900" lvl="0" marL="457200" rtl="0" algn="l">
              <a:spcBef>
                <a:spcPts val="0"/>
              </a:spcBef>
              <a:spcAft>
                <a:spcPts val="0"/>
              </a:spcAft>
              <a:buSzPts val="1800"/>
              <a:buChar char="●"/>
            </a:pPr>
            <a:r>
              <a:rPr lang="en"/>
              <a:t>Style Transfer</a:t>
            </a:r>
            <a:endParaRPr/>
          </a:p>
          <a:p>
            <a:pPr indent="-342900" lvl="1" marL="914400" rtl="0" algn="l">
              <a:spcBef>
                <a:spcPts val="0"/>
              </a:spcBef>
              <a:spcAft>
                <a:spcPts val="0"/>
              </a:spcAft>
              <a:buSzPts val="1800"/>
              <a:buChar char="○"/>
            </a:pPr>
            <a:r>
              <a:rPr lang="en" sz="1800"/>
              <a:t>Describable Texture Dataset (DTD)</a:t>
            </a:r>
            <a:endParaRPr sz="1800"/>
          </a:p>
          <a:p>
            <a:pPr indent="-342900" lvl="1" marL="914400" rtl="0" algn="l">
              <a:spcBef>
                <a:spcPts val="0"/>
              </a:spcBef>
              <a:spcAft>
                <a:spcPts val="0"/>
              </a:spcAft>
              <a:buSzPts val="1800"/>
              <a:buChar char="○"/>
            </a:pPr>
            <a:r>
              <a:rPr lang="en" sz="1800"/>
              <a:t>User Control</a:t>
            </a:r>
            <a:endParaRPr sz="1800"/>
          </a:p>
          <a:p>
            <a:pPr indent="0" lvl="0" marL="0" rtl="0" algn="l">
              <a:spcBef>
                <a:spcPts val="1600"/>
              </a:spcBef>
              <a:spcAft>
                <a:spcPts val="0"/>
              </a:spcAft>
              <a:buNone/>
            </a:pPr>
            <a:br>
              <a:rPr lang="en"/>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457200" lvl="0" marL="2286000" rtl="0" algn="l">
              <a:spcBef>
                <a:spcPts val="0"/>
              </a:spcBef>
              <a:spcAft>
                <a:spcPts val="0"/>
              </a:spcAft>
              <a:buNone/>
            </a:pPr>
            <a:r>
              <a:rPr lang="en"/>
              <a:t>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Universal Style Transfer</a:t>
            </a:r>
            <a:endParaRPr/>
          </a:p>
        </p:txBody>
      </p:sp>
      <p:sp>
        <p:nvSpPr>
          <p:cNvPr id="79" name="Google Shape;79;p15"/>
          <p:cNvSpPr txBox="1"/>
          <p:nvPr>
            <p:ph idx="1" type="body"/>
          </p:nvPr>
        </p:nvSpPr>
        <p:spPr>
          <a:xfrm>
            <a:off x="471900" y="19118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 pair of examples, i.e., the content and style image, it aims to synthesize an image that preserves some notion of the content but carries characteristics of the style. </a:t>
            </a:r>
            <a:endParaRPr/>
          </a:p>
          <a:p>
            <a:pPr indent="0" lvl="0" marL="0" rtl="0" algn="l">
              <a:spcBef>
                <a:spcPts val="1600"/>
              </a:spcBef>
              <a:spcAft>
                <a:spcPts val="0"/>
              </a:spcAft>
              <a:buClr>
                <a:srgbClr val="000000"/>
              </a:buClr>
              <a:buSzPts val="1100"/>
              <a:buFont typeface="Arial"/>
              <a:buNone/>
            </a:pPr>
            <a:r>
              <a:rPr lang="en"/>
              <a:t>Style transfer is an important image editing task which enables the creation of new artistic works.</a:t>
            </a:r>
            <a:endParaRPr/>
          </a:p>
          <a:p>
            <a:pPr indent="0" lvl="0" marL="0" rtl="0" algn="l">
              <a:spcBef>
                <a:spcPts val="1600"/>
              </a:spcBef>
              <a:spcAft>
                <a:spcPts val="0"/>
              </a:spcAft>
              <a:buClr>
                <a:srgbClr val="000000"/>
              </a:buClr>
              <a:buSzPts val="1100"/>
              <a:buFont typeface="Arial"/>
              <a:buNone/>
            </a:pPr>
            <a:r>
              <a:rPr lang="en"/>
              <a:t>The key challenge lies in how to extract effective representations of the style and then match it in the content image.</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471900" y="738725"/>
            <a:ext cx="8222100" cy="1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MNIST Results</a:t>
            </a:r>
            <a:endParaRPr/>
          </a:p>
        </p:txBody>
      </p:sp>
      <p:pic>
        <p:nvPicPr>
          <p:cNvPr id="238" name="Google Shape;238;p42"/>
          <p:cNvPicPr preferRelativeResize="0"/>
          <p:nvPr/>
        </p:nvPicPr>
        <p:blipFill>
          <a:blip r:embed="rId3">
            <a:alphaModFix/>
          </a:blip>
          <a:stretch>
            <a:fillRect/>
          </a:stretch>
        </p:blipFill>
        <p:spPr>
          <a:xfrm>
            <a:off x="212450" y="788225"/>
            <a:ext cx="3332277" cy="3332277"/>
          </a:xfrm>
          <a:prstGeom prst="rect">
            <a:avLst/>
          </a:prstGeom>
          <a:noFill/>
          <a:ln>
            <a:noFill/>
          </a:ln>
        </p:spPr>
      </p:pic>
      <p:sp>
        <p:nvSpPr>
          <p:cNvPr id="239" name="Google Shape;239;p42"/>
          <p:cNvSpPr txBox="1"/>
          <p:nvPr/>
        </p:nvSpPr>
        <p:spPr>
          <a:xfrm>
            <a:off x="480325" y="4312925"/>
            <a:ext cx="2811900" cy="7005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latin typeface="Roboto"/>
                <a:ea typeface="Roboto"/>
                <a:cs typeface="Roboto"/>
                <a:sym typeface="Roboto"/>
              </a:rPr>
              <a:t>Content : 0</a:t>
            </a:r>
            <a:endParaRPr>
              <a:latin typeface="Roboto"/>
              <a:ea typeface="Roboto"/>
              <a:cs typeface="Roboto"/>
              <a:sym typeface="Roboto"/>
            </a:endParaRPr>
          </a:p>
          <a:p>
            <a:pPr indent="457200" lvl="0" marL="0" rtl="0" algn="l">
              <a:spcBef>
                <a:spcPts val="0"/>
              </a:spcBef>
              <a:spcAft>
                <a:spcPts val="0"/>
              </a:spcAft>
              <a:buNone/>
            </a:pPr>
            <a:r>
              <a:rPr lang="en">
                <a:latin typeface="Roboto"/>
                <a:ea typeface="Roboto"/>
                <a:cs typeface="Roboto"/>
                <a:sym typeface="Roboto"/>
              </a:rPr>
              <a:t>Style : 1</a:t>
            </a:r>
            <a:endParaRPr>
              <a:latin typeface="Roboto"/>
              <a:ea typeface="Roboto"/>
              <a:cs typeface="Roboto"/>
              <a:sym typeface="Roboto"/>
            </a:endParaRPr>
          </a:p>
        </p:txBody>
      </p:sp>
      <p:pic>
        <p:nvPicPr>
          <p:cNvPr id="240" name="Google Shape;240;p42"/>
          <p:cNvPicPr preferRelativeResize="0"/>
          <p:nvPr/>
        </p:nvPicPr>
        <p:blipFill>
          <a:blip r:embed="rId4">
            <a:alphaModFix/>
          </a:blip>
          <a:stretch>
            <a:fillRect/>
          </a:stretch>
        </p:blipFill>
        <p:spPr>
          <a:xfrm>
            <a:off x="4177450" y="740475"/>
            <a:ext cx="3332277" cy="3332277"/>
          </a:xfrm>
          <a:prstGeom prst="rect">
            <a:avLst/>
          </a:prstGeom>
          <a:noFill/>
          <a:ln>
            <a:noFill/>
          </a:ln>
        </p:spPr>
      </p:pic>
      <p:sp>
        <p:nvSpPr>
          <p:cNvPr id="241" name="Google Shape;241;p42"/>
          <p:cNvSpPr txBox="1"/>
          <p:nvPr/>
        </p:nvSpPr>
        <p:spPr>
          <a:xfrm>
            <a:off x="4673175" y="4372975"/>
            <a:ext cx="22416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Content: 3</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Style: 2</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471900" y="738725"/>
            <a:ext cx="8222100" cy="1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MNIST Results</a:t>
            </a:r>
            <a:endParaRPr/>
          </a:p>
        </p:txBody>
      </p:sp>
      <p:sp>
        <p:nvSpPr>
          <p:cNvPr id="247" name="Google Shape;247;p43"/>
          <p:cNvSpPr txBox="1"/>
          <p:nvPr/>
        </p:nvSpPr>
        <p:spPr>
          <a:xfrm>
            <a:off x="480325" y="4312925"/>
            <a:ext cx="2811900" cy="7005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latin typeface="Roboto"/>
                <a:ea typeface="Roboto"/>
                <a:cs typeface="Roboto"/>
                <a:sym typeface="Roboto"/>
              </a:rPr>
              <a:t>Content : 4</a:t>
            </a:r>
            <a:endParaRPr>
              <a:latin typeface="Roboto"/>
              <a:ea typeface="Roboto"/>
              <a:cs typeface="Roboto"/>
              <a:sym typeface="Roboto"/>
            </a:endParaRPr>
          </a:p>
          <a:p>
            <a:pPr indent="457200" lvl="0" marL="0" rtl="0" algn="l">
              <a:spcBef>
                <a:spcPts val="0"/>
              </a:spcBef>
              <a:spcAft>
                <a:spcPts val="0"/>
              </a:spcAft>
              <a:buNone/>
            </a:pPr>
            <a:r>
              <a:rPr lang="en">
                <a:latin typeface="Roboto"/>
                <a:ea typeface="Roboto"/>
                <a:cs typeface="Roboto"/>
                <a:sym typeface="Roboto"/>
              </a:rPr>
              <a:t>Style : 7</a:t>
            </a:r>
            <a:endParaRPr>
              <a:latin typeface="Roboto"/>
              <a:ea typeface="Roboto"/>
              <a:cs typeface="Roboto"/>
              <a:sym typeface="Roboto"/>
            </a:endParaRPr>
          </a:p>
        </p:txBody>
      </p:sp>
      <p:sp>
        <p:nvSpPr>
          <p:cNvPr id="248" name="Google Shape;248;p43"/>
          <p:cNvSpPr txBox="1"/>
          <p:nvPr/>
        </p:nvSpPr>
        <p:spPr>
          <a:xfrm>
            <a:off x="4673175" y="4372975"/>
            <a:ext cx="22416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Content: 9</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Style: 2</a:t>
            </a:r>
            <a:endParaRPr>
              <a:latin typeface="Roboto"/>
              <a:ea typeface="Roboto"/>
              <a:cs typeface="Roboto"/>
              <a:sym typeface="Roboto"/>
            </a:endParaRPr>
          </a:p>
        </p:txBody>
      </p:sp>
      <p:pic>
        <p:nvPicPr>
          <p:cNvPr id="249" name="Google Shape;249;p43"/>
          <p:cNvPicPr preferRelativeResize="0"/>
          <p:nvPr/>
        </p:nvPicPr>
        <p:blipFill>
          <a:blip r:embed="rId3">
            <a:alphaModFix/>
          </a:blip>
          <a:stretch>
            <a:fillRect/>
          </a:stretch>
        </p:blipFill>
        <p:spPr>
          <a:xfrm>
            <a:off x="152400" y="1003025"/>
            <a:ext cx="3157500" cy="3157500"/>
          </a:xfrm>
          <a:prstGeom prst="rect">
            <a:avLst/>
          </a:prstGeom>
          <a:noFill/>
          <a:ln>
            <a:noFill/>
          </a:ln>
        </p:spPr>
      </p:pic>
      <p:pic>
        <p:nvPicPr>
          <p:cNvPr id="250" name="Google Shape;250;p43"/>
          <p:cNvPicPr preferRelativeResize="0"/>
          <p:nvPr/>
        </p:nvPicPr>
        <p:blipFill>
          <a:blip r:embed="rId4">
            <a:alphaModFix/>
          </a:blip>
          <a:stretch>
            <a:fillRect/>
          </a:stretch>
        </p:blipFill>
        <p:spPr>
          <a:xfrm>
            <a:off x="4042700" y="962975"/>
            <a:ext cx="3217551" cy="3217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4"/>
          <p:cNvSpPr txBox="1"/>
          <p:nvPr>
            <p:ph type="title"/>
          </p:nvPr>
        </p:nvSpPr>
        <p:spPr>
          <a:xfrm>
            <a:off x="471900" y="410275"/>
            <a:ext cx="8222100" cy="6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 from pretrained model</a:t>
            </a:r>
            <a:endParaRPr/>
          </a:p>
        </p:txBody>
      </p:sp>
      <p:pic>
        <p:nvPicPr>
          <p:cNvPr id="256" name="Google Shape;256;p44"/>
          <p:cNvPicPr preferRelativeResize="0"/>
          <p:nvPr/>
        </p:nvPicPr>
        <p:blipFill>
          <a:blip r:embed="rId3">
            <a:alphaModFix/>
          </a:blip>
          <a:stretch>
            <a:fillRect/>
          </a:stretch>
        </p:blipFill>
        <p:spPr>
          <a:xfrm>
            <a:off x="212425" y="1428675"/>
            <a:ext cx="2684125" cy="2684125"/>
          </a:xfrm>
          <a:prstGeom prst="rect">
            <a:avLst/>
          </a:prstGeom>
          <a:noFill/>
          <a:ln>
            <a:noFill/>
          </a:ln>
        </p:spPr>
      </p:pic>
      <p:pic>
        <p:nvPicPr>
          <p:cNvPr id="257" name="Google Shape;257;p44"/>
          <p:cNvPicPr preferRelativeResize="0"/>
          <p:nvPr/>
        </p:nvPicPr>
        <p:blipFill>
          <a:blip r:embed="rId4">
            <a:alphaModFix/>
          </a:blip>
          <a:stretch>
            <a:fillRect/>
          </a:stretch>
        </p:blipFill>
        <p:spPr>
          <a:xfrm>
            <a:off x="3214500" y="1428675"/>
            <a:ext cx="2684125" cy="2684125"/>
          </a:xfrm>
          <a:prstGeom prst="rect">
            <a:avLst/>
          </a:prstGeom>
          <a:noFill/>
          <a:ln>
            <a:noFill/>
          </a:ln>
        </p:spPr>
      </p:pic>
      <p:pic>
        <p:nvPicPr>
          <p:cNvPr id="258" name="Google Shape;258;p44"/>
          <p:cNvPicPr preferRelativeResize="0"/>
          <p:nvPr/>
        </p:nvPicPr>
        <p:blipFill>
          <a:blip r:embed="rId5">
            <a:alphaModFix/>
          </a:blip>
          <a:stretch>
            <a:fillRect/>
          </a:stretch>
        </p:blipFill>
        <p:spPr>
          <a:xfrm>
            <a:off x="6051025" y="1428675"/>
            <a:ext cx="2684125" cy="2684125"/>
          </a:xfrm>
          <a:prstGeom prst="rect">
            <a:avLst/>
          </a:prstGeom>
          <a:noFill/>
          <a:ln>
            <a:noFill/>
          </a:ln>
        </p:spPr>
      </p:pic>
      <p:sp>
        <p:nvSpPr>
          <p:cNvPr id="259" name="Google Shape;259;p44"/>
          <p:cNvSpPr txBox="1"/>
          <p:nvPr/>
        </p:nvSpPr>
        <p:spPr>
          <a:xfrm>
            <a:off x="660450" y="4332950"/>
            <a:ext cx="20514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Content</a:t>
            </a:r>
            <a:endParaRPr>
              <a:latin typeface="Roboto"/>
              <a:ea typeface="Roboto"/>
              <a:cs typeface="Roboto"/>
              <a:sym typeface="Roboto"/>
            </a:endParaRPr>
          </a:p>
        </p:txBody>
      </p:sp>
      <p:sp>
        <p:nvSpPr>
          <p:cNvPr id="260" name="Google Shape;260;p44"/>
          <p:cNvSpPr txBox="1"/>
          <p:nvPr/>
        </p:nvSpPr>
        <p:spPr>
          <a:xfrm>
            <a:off x="3422325" y="4332950"/>
            <a:ext cx="21516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Style</a:t>
            </a:r>
            <a:endParaRPr>
              <a:latin typeface="Roboto"/>
              <a:ea typeface="Roboto"/>
              <a:cs typeface="Roboto"/>
              <a:sym typeface="Roboto"/>
            </a:endParaRPr>
          </a:p>
        </p:txBody>
      </p:sp>
      <p:sp>
        <p:nvSpPr>
          <p:cNvPr id="261" name="Google Shape;261;p44"/>
          <p:cNvSpPr txBox="1"/>
          <p:nvPr/>
        </p:nvSpPr>
        <p:spPr>
          <a:xfrm>
            <a:off x="6274275" y="4332950"/>
            <a:ext cx="2051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Final Image</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471900" y="410275"/>
            <a:ext cx="8222100" cy="6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 from pretrained model</a:t>
            </a:r>
            <a:endParaRPr/>
          </a:p>
        </p:txBody>
      </p:sp>
      <p:sp>
        <p:nvSpPr>
          <p:cNvPr id="267" name="Google Shape;267;p45"/>
          <p:cNvSpPr txBox="1"/>
          <p:nvPr/>
        </p:nvSpPr>
        <p:spPr>
          <a:xfrm>
            <a:off x="660450" y="4332950"/>
            <a:ext cx="20514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Content</a:t>
            </a:r>
            <a:endParaRPr>
              <a:latin typeface="Roboto"/>
              <a:ea typeface="Roboto"/>
              <a:cs typeface="Roboto"/>
              <a:sym typeface="Roboto"/>
            </a:endParaRPr>
          </a:p>
        </p:txBody>
      </p:sp>
      <p:sp>
        <p:nvSpPr>
          <p:cNvPr id="268" name="Google Shape;268;p45"/>
          <p:cNvSpPr txBox="1"/>
          <p:nvPr/>
        </p:nvSpPr>
        <p:spPr>
          <a:xfrm>
            <a:off x="3422325" y="4332950"/>
            <a:ext cx="21516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Style</a:t>
            </a:r>
            <a:endParaRPr>
              <a:latin typeface="Roboto"/>
              <a:ea typeface="Roboto"/>
              <a:cs typeface="Roboto"/>
              <a:sym typeface="Roboto"/>
            </a:endParaRPr>
          </a:p>
        </p:txBody>
      </p:sp>
      <p:sp>
        <p:nvSpPr>
          <p:cNvPr id="269" name="Google Shape;269;p45"/>
          <p:cNvSpPr txBox="1"/>
          <p:nvPr/>
        </p:nvSpPr>
        <p:spPr>
          <a:xfrm>
            <a:off x="6274275" y="4332950"/>
            <a:ext cx="2051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Final Image</a:t>
            </a:r>
            <a:endParaRPr>
              <a:latin typeface="Roboto"/>
              <a:ea typeface="Roboto"/>
              <a:cs typeface="Roboto"/>
              <a:sym typeface="Roboto"/>
            </a:endParaRPr>
          </a:p>
        </p:txBody>
      </p:sp>
      <p:pic>
        <p:nvPicPr>
          <p:cNvPr id="270" name="Google Shape;270;p45"/>
          <p:cNvPicPr preferRelativeResize="0"/>
          <p:nvPr/>
        </p:nvPicPr>
        <p:blipFill>
          <a:blip r:embed="rId3">
            <a:alphaModFix/>
          </a:blip>
          <a:stretch>
            <a:fillRect/>
          </a:stretch>
        </p:blipFill>
        <p:spPr>
          <a:xfrm>
            <a:off x="152400" y="1253275"/>
            <a:ext cx="2927273" cy="2927273"/>
          </a:xfrm>
          <a:prstGeom prst="rect">
            <a:avLst/>
          </a:prstGeom>
          <a:noFill/>
          <a:ln>
            <a:noFill/>
          </a:ln>
        </p:spPr>
      </p:pic>
      <p:pic>
        <p:nvPicPr>
          <p:cNvPr id="271" name="Google Shape;271;p45"/>
          <p:cNvPicPr preferRelativeResize="0"/>
          <p:nvPr/>
        </p:nvPicPr>
        <p:blipFill>
          <a:blip r:embed="rId4">
            <a:alphaModFix/>
          </a:blip>
          <a:stretch>
            <a:fillRect/>
          </a:stretch>
        </p:blipFill>
        <p:spPr>
          <a:xfrm>
            <a:off x="3232075" y="1253275"/>
            <a:ext cx="2927273" cy="2927273"/>
          </a:xfrm>
          <a:prstGeom prst="rect">
            <a:avLst/>
          </a:prstGeom>
          <a:noFill/>
          <a:ln>
            <a:noFill/>
          </a:ln>
        </p:spPr>
      </p:pic>
      <p:pic>
        <p:nvPicPr>
          <p:cNvPr id="272" name="Google Shape;272;p45"/>
          <p:cNvPicPr preferRelativeResize="0"/>
          <p:nvPr/>
        </p:nvPicPr>
        <p:blipFill>
          <a:blip r:embed="rId5">
            <a:alphaModFix/>
          </a:blip>
          <a:stretch>
            <a:fillRect/>
          </a:stretch>
        </p:blipFill>
        <p:spPr>
          <a:xfrm>
            <a:off x="6311750" y="1253275"/>
            <a:ext cx="2927276" cy="2927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471900" y="410275"/>
            <a:ext cx="8222100" cy="6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 from pretrained model</a:t>
            </a:r>
            <a:endParaRPr/>
          </a:p>
        </p:txBody>
      </p:sp>
      <p:sp>
        <p:nvSpPr>
          <p:cNvPr id="278" name="Google Shape;278;p46"/>
          <p:cNvSpPr txBox="1"/>
          <p:nvPr/>
        </p:nvSpPr>
        <p:spPr>
          <a:xfrm>
            <a:off x="660450" y="4332950"/>
            <a:ext cx="20514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Content</a:t>
            </a:r>
            <a:endParaRPr>
              <a:latin typeface="Roboto"/>
              <a:ea typeface="Roboto"/>
              <a:cs typeface="Roboto"/>
              <a:sym typeface="Roboto"/>
            </a:endParaRPr>
          </a:p>
        </p:txBody>
      </p:sp>
      <p:sp>
        <p:nvSpPr>
          <p:cNvPr id="279" name="Google Shape;279;p46"/>
          <p:cNvSpPr txBox="1"/>
          <p:nvPr/>
        </p:nvSpPr>
        <p:spPr>
          <a:xfrm>
            <a:off x="3422325" y="4332950"/>
            <a:ext cx="21516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Style</a:t>
            </a:r>
            <a:endParaRPr>
              <a:latin typeface="Roboto"/>
              <a:ea typeface="Roboto"/>
              <a:cs typeface="Roboto"/>
              <a:sym typeface="Roboto"/>
            </a:endParaRPr>
          </a:p>
        </p:txBody>
      </p:sp>
      <p:sp>
        <p:nvSpPr>
          <p:cNvPr id="280" name="Google Shape;280;p46"/>
          <p:cNvSpPr txBox="1"/>
          <p:nvPr/>
        </p:nvSpPr>
        <p:spPr>
          <a:xfrm>
            <a:off x="6274275" y="4332950"/>
            <a:ext cx="2051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Final Image</a:t>
            </a:r>
            <a:endParaRPr>
              <a:latin typeface="Roboto"/>
              <a:ea typeface="Roboto"/>
              <a:cs typeface="Roboto"/>
              <a:sym typeface="Roboto"/>
            </a:endParaRPr>
          </a:p>
        </p:txBody>
      </p:sp>
      <p:pic>
        <p:nvPicPr>
          <p:cNvPr id="281" name="Google Shape;281;p46"/>
          <p:cNvPicPr preferRelativeResize="0"/>
          <p:nvPr/>
        </p:nvPicPr>
        <p:blipFill>
          <a:blip r:embed="rId3">
            <a:alphaModFix/>
          </a:blip>
          <a:stretch>
            <a:fillRect/>
          </a:stretch>
        </p:blipFill>
        <p:spPr>
          <a:xfrm>
            <a:off x="152400" y="1253275"/>
            <a:ext cx="2216366" cy="2927276"/>
          </a:xfrm>
          <a:prstGeom prst="rect">
            <a:avLst/>
          </a:prstGeom>
          <a:noFill/>
          <a:ln>
            <a:noFill/>
          </a:ln>
        </p:spPr>
      </p:pic>
      <p:pic>
        <p:nvPicPr>
          <p:cNvPr id="282" name="Google Shape;282;p46"/>
          <p:cNvPicPr preferRelativeResize="0"/>
          <p:nvPr/>
        </p:nvPicPr>
        <p:blipFill>
          <a:blip r:embed="rId4">
            <a:alphaModFix/>
          </a:blip>
          <a:stretch>
            <a:fillRect/>
          </a:stretch>
        </p:blipFill>
        <p:spPr>
          <a:xfrm>
            <a:off x="2521166" y="1253275"/>
            <a:ext cx="2927276" cy="2927276"/>
          </a:xfrm>
          <a:prstGeom prst="rect">
            <a:avLst/>
          </a:prstGeom>
          <a:noFill/>
          <a:ln>
            <a:noFill/>
          </a:ln>
        </p:spPr>
      </p:pic>
      <p:pic>
        <p:nvPicPr>
          <p:cNvPr id="283" name="Google Shape;283;p46"/>
          <p:cNvPicPr preferRelativeResize="0"/>
          <p:nvPr/>
        </p:nvPicPr>
        <p:blipFill>
          <a:blip r:embed="rId5">
            <a:alphaModFix/>
          </a:blip>
          <a:stretch>
            <a:fillRect/>
          </a:stretch>
        </p:blipFill>
        <p:spPr>
          <a:xfrm>
            <a:off x="5600851" y="1253275"/>
            <a:ext cx="2534675" cy="29272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471900" y="410275"/>
            <a:ext cx="8222100" cy="6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 from pretrained model</a:t>
            </a:r>
            <a:endParaRPr/>
          </a:p>
        </p:txBody>
      </p:sp>
      <p:sp>
        <p:nvSpPr>
          <p:cNvPr id="289" name="Google Shape;289;p47"/>
          <p:cNvSpPr txBox="1"/>
          <p:nvPr/>
        </p:nvSpPr>
        <p:spPr>
          <a:xfrm>
            <a:off x="660450" y="4332950"/>
            <a:ext cx="20514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Content</a:t>
            </a:r>
            <a:endParaRPr>
              <a:latin typeface="Roboto"/>
              <a:ea typeface="Roboto"/>
              <a:cs typeface="Roboto"/>
              <a:sym typeface="Roboto"/>
            </a:endParaRPr>
          </a:p>
        </p:txBody>
      </p:sp>
      <p:sp>
        <p:nvSpPr>
          <p:cNvPr id="290" name="Google Shape;290;p47"/>
          <p:cNvSpPr txBox="1"/>
          <p:nvPr/>
        </p:nvSpPr>
        <p:spPr>
          <a:xfrm>
            <a:off x="3422325" y="4332950"/>
            <a:ext cx="21516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Style</a:t>
            </a:r>
            <a:endParaRPr>
              <a:latin typeface="Roboto"/>
              <a:ea typeface="Roboto"/>
              <a:cs typeface="Roboto"/>
              <a:sym typeface="Roboto"/>
            </a:endParaRPr>
          </a:p>
        </p:txBody>
      </p:sp>
      <p:sp>
        <p:nvSpPr>
          <p:cNvPr id="291" name="Google Shape;291;p47"/>
          <p:cNvSpPr txBox="1"/>
          <p:nvPr/>
        </p:nvSpPr>
        <p:spPr>
          <a:xfrm>
            <a:off x="6274275" y="4332950"/>
            <a:ext cx="2051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Final Image</a:t>
            </a:r>
            <a:endParaRPr>
              <a:latin typeface="Roboto"/>
              <a:ea typeface="Roboto"/>
              <a:cs typeface="Roboto"/>
              <a:sym typeface="Roboto"/>
            </a:endParaRPr>
          </a:p>
        </p:txBody>
      </p:sp>
      <p:pic>
        <p:nvPicPr>
          <p:cNvPr id="292" name="Google Shape;292;p47"/>
          <p:cNvPicPr preferRelativeResize="0"/>
          <p:nvPr/>
        </p:nvPicPr>
        <p:blipFill>
          <a:blip r:embed="rId3">
            <a:alphaModFix/>
          </a:blip>
          <a:stretch>
            <a:fillRect/>
          </a:stretch>
        </p:blipFill>
        <p:spPr>
          <a:xfrm>
            <a:off x="152400" y="1253275"/>
            <a:ext cx="2909700" cy="2909700"/>
          </a:xfrm>
          <a:prstGeom prst="rect">
            <a:avLst/>
          </a:prstGeom>
          <a:noFill/>
          <a:ln>
            <a:noFill/>
          </a:ln>
        </p:spPr>
      </p:pic>
      <p:pic>
        <p:nvPicPr>
          <p:cNvPr id="293" name="Google Shape;293;p47"/>
          <p:cNvPicPr preferRelativeResize="0"/>
          <p:nvPr/>
        </p:nvPicPr>
        <p:blipFill>
          <a:blip r:embed="rId4">
            <a:alphaModFix/>
          </a:blip>
          <a:stretch>
            <a:fillRect/>
          </a:stretch>
        </p:blipFill>
        <p:spPr>
          <a:xfrm>
            <a:off x="3214500" y="1253275"/>
            <a:ext cx="2162524" cy="2927276"/>
          </a:xfrm>
          <a:prstGeom prst="rect">
            <a:avLst/>
          </a:prstGeom>
          <a:noFill/>
          <a:ln>
            <a:noFill/>
          </a:ln>
        </p:spPr>
      </p:pic>
      <p:pic>
        <p:nvPicPr>
          <p:cNvPr id="294" name="Google Shape;294;p47"/>
          <p:cNvPicPr preferRelativeResize="0"/>
          <p:nvPr/>
        </p:nvPicPr>
        <p:blipFill>
          <a:blip r:embed="rId5">
            <a:alphaModFix/>
          </a:blip>
          <a:stretch>
            <a:fillRect/>
          </a:stretch>
        </p:blipFill>
        <p:spPr>
          <a:xfrm>
            <a:off x="5529424" y="1253275"/>
            <a:ext cx="2927276" cy="2927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8"/>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Some applications</a:t>
            </a:r>
            <a:endParaRPr/>
          </a:p>
        </p:txBody>
      </p:sp>
      <p:sp>
        <p:nvSpPr>
          <p:cNvPr id="305" name="Google Shape;305;p49"/>
          <p:cNvSpPr txBox="1"/>
          <p:nvPr>
            <p:ph idx="1" type="body"/>
          </p:nvPr>
        </p:nvSpPr>
        <p:spPr>
          <a:xfrm>
            <a:off x="3957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Style Transfer</a:t>
            </a:r>
            <a:endParaRPr sz="2400"/>
          </a:p>
          <a:p>
            <a:pPr indent="-381000" lvl="0" marL="457200" rtl="0" algn="l">
              <a:spcBef>
                <a:spcPts val="0"/>
              </a:spcBef>
              <a:spcAft>
                <a:spcPts val="0"/>
              </a:spcAft>
              <a:buSzPts val="2400"/>
              <a:buChar char="●"/>
            </a:pPr>
            <a:r>
              <a:rPr lang="en" sz="2400"/>
              <a:t>Texture Synthesis</a:t>
            </a:r>
            <a:endParaRPr sz="2400"/>
          </a:p>
          <a:p>
            <a:pPr indent="-381000" lvl="0" marL="457200" rtl="0" algn="l">
              <a:spcBef>
                <a:spcPts val="0"/>
              </a:spcBef>
              <a:spcAft>
                <a:spcPts val="0"/>
              </a:spcAft>
              <a:buSzPts val="2400"/>
              <a:buChar char="●"/>
            </a:pPr>
            <a:r>
              <a:rPr lang="en" sz="2400"/>
              <a:t>Neural style transfer to design clothes</a:t>
            </a:r>
            <a:endParaRPr sz="2400"/>
          </a:p>
          <a:p>
            <a:pPr indent="-381000" lvl="0" marL="457200" rtl="0" algn="l">
              <a:spcBef>
                <a:spcPts val="0"/>
              </a:spcBef>
              <a:spcAft>
                <a:spcPts val="0"/>
              </a:spcAft>
              <a:buSzPts val="2400"/>
              <a:buChar char="●"/>
            </a:pPr>
            <a:r>
              <a:rPr lang="en" sz="2400"/>
              <a:t>Displaying images as if it was drawn by an artist.</a:t>
            </a:r>
            <a:endParaRPr sz="2400"/>
          </a:p>
          <a:p>
            <a:pPr indent="0" lvl="0" marL="0" rtl="0" algn="l">
              <a:spcBef>
                <a:spcPts val="1600"/>
              </a:spcBef>
              <a:spcAft>
                <a:spcPts val="1600"/>
              </a:spcAft>
              <a:buNone/>
            </a:pPr>
            <a:r>
              <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lang="en"/>
              <a:t>Few ideas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Few ideas worth trying</a:t>
            </a:r>
            <a:endParaRPr/>
          </a:p>
        </p:txBody>
      </p:sp>
      <p:sp>
        <p:nvSpPr>
          <p:cNvPr id="316" name="Google Shape;316;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Style Transfer in Videos</a:t>
            </a:r>
            <a:endParaRPr sz="2400"/>
          </a:p>
          <a:p>
            <a:pPr indent="-381000" lvl="0" marL="457200" rtl="0" algn="l">
              <a:spcBef>
                <a:spcPts val="0"/>
              </a:spcBef>
              <a:spcAft>
                <a:spcPts val="0"/>
              </a:spcAft>
              <a:buSzPts val="2400"/>
              <a:buChar char="●"/>
            </a:pPr>
            <a:r>
              <a:rPr lang="en" sz="2400"/>
              <a:t>Interpolation between styles</a:t>
            </a:r>
            <a:endParaRPr sz="2400"/>
          </a:p>
          <a:p>
            <a:pPr indent="-381000" lvl="0" marL="457200" rtl="0" algn="l">
              <a:spcBef>
                <a:spcPts val="0"/>
              </a:spcBef>
              <a:spcAft>
                <a:spcPts val="0"/>
              </a:spcAft>
              <a:buSzPts val="2400"/>
              <a:buChar char="●"/>
            </a:pPr>
            <a:r>
              <a:rPr lang="en" sz="2400"/>
              <a:t>Spatial control</a:t>
            </a:r>
            <a:endParaRPr sz="2400"/>
          </a:p>
          <a:p>
            <a:pPr indent="-381000" lvl="0" marL="457200" rtl="0" algn="l">
              <a:spcBef>
                <a:spcPts val="0"/>
              </a:spcBef>
              <a:spcAft>
                <a:spcPts val="0"/>
              </a:spcAft>
              <a:buSzPts val="2400"/>
              <a:buChar char="●"/>
            </a:pPr>
            <a:r>
              <a:rPr lang="en" sz="2400"/>
              <a:t>Comparison with other architecture (ResNet, GoogleNet,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457200" lvl="0" marL="914400" rtl="0" algn="l">
              <a:spcBef>
                <a:spcPts val="0"/>
              </a:spcBef>
              <a:spcAft>
                <a:spcPts val="0"/>
              </a:spcAft>
              <a:buNone/>
            </a:pPr>
            <a:r>
              <a:rPr lang="en"/>
              <a:t>Aim of the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 Division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3"/>
          <p:cNvSpPr txBox="1"/>
          <p:nvPr>
            <p:ph idx="1" type="body"/>
          </p:nvPr>
        </p:nvSpPr>
        <p:spPr>
          <a:xfrm>
            <a:off x="471900" y="18845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Rachit Jain</a:t>
            </a:r>
            <a:endParaRPr/>
          </a:p>
          <a:p>
            <a:pPr indent="-317500" lvl="1" marL="914400" rtl="0" algn="l">
              <a:spcBef>
                <a:spcPts val="0"/>
              </a:spcBef>
              <a:spcAft>
                <a:spcPts val="0"/>
              </a:spcAft>
              <a:buSzPts val="1400"/>
              <a:buChar char="○"/>
            </a:pPr>
            <a:r>
              <a:rPr lang="en"/>
              <a:t> Data Loaders  and decoder for MNIST database and presentation part</a:t>
            </a:r>
            <a:endParaRPr/>
          </a:p>
          <a:p>
            <a:pPr indent="-342900" lvl="0" marL="457200" rtl="0" algn="l">
              <a:spcBef>
                <a:spcPts val="0"/>
              </a:spcBef>
              <a:spcAft>
                <a:spcPts val="0"/>
              </a:spcAft>
              <a:buSzPts val="1800"/>
              <a:buChar char="●"/>
            </a:pPr>
            <a:r>
              <a:rPr lang="en"/>
              <a:t>Chanakya Vishal KP</a:t>
            </a:r>
            <a:endParaRPr/>
          </a:p>
          <a:p>
            <a:pPr indent="-317500" lvl="1" marL="914400" rtl="0" algn="l">
              <a:spcBef>
                <a:spcPts val="0"/>
              </a:spcBef>
              <a:spcAft>
                <a:spcPts val="0"/>
              </a:spcAft>
              <a:buSzPts val="1400"/>
              <a:buChar char="○"/>
            </a:pPr>
            <a:r>
              <a:rPr lang="en"/>
              <a:t>WCT and Encoder for mnist</a:t>
            </a:r>
            <a:endParaRPr/>
          </a:p>
          <a:p>
            <a:pPr indent="-342900" lvl="0" marL="457200" rtl="0" algn="l">
              <a:spcBef>
                <a:spcPts val="0"/>
              </a:spcBef>
              <a:spcAft>
                <a:spcPts val="0"/>
              </a:spcAft>
              <a:buSzPts val="1800"/>
              <a:buChar char="●"/>
            </a:pPr>
            <a:r>
              <a:rPr lang="en"/>
              <a:t>Aashish Kumar</a:t>
            </a:r>
            <a:endParaRPr/>
          </a:p>
          <a:p>
            <a:pPr indent="-317500" lvl="1" marL="914400" rtl="0" algn="l">
              <a:spcBef>
                <a:spcPts val="0"/>
              </a:spcBef>
              <a:spcAft>
                <a:spcPts val="0"/>
              </a:spcAft>
              <a:buSzPts val="1400"/>
              <a:buChar char="○"/>
            </a:pPr>
            <a:r>
              <a:rPr lang="en"/>
              <a:t>VGG Model</a:t>
            </a:r>
            <a:endParaRPr/>
          </a:p>
          <a:p>
            <a:pPr indent="-342900" lvl="0" marL="457200" rtl="0" algn="l">
              <a:spcBef>
                <a:spcPts val="0"/>
              </a:spcBef>
              <a:spcAft>
                <a:spcPts val="0"/>
              </a:spcAft>
              <a:buSzPts val="1800"/>
              <a:buChar char="●"/>
            </a:pPr>
            <a:r>
              <a:rPr lang="en"/>
              <a:t>Swapnil Gupta</a:t>
            </a:r>
            <a:endParaRPr/>
          </a:p>
          <a:p>
            <a:pPr indent="-317500" lvl="1" marL="914400" rtl="0" algn="l">
              <a:spcBef>
                <a:spcPts val="0"/>
              </a:spcBef>
              <a:spcAft>
                <a:spcPts val="0"/>
              </a:spcAft>
              <a:buSzPts val="1400"/>
              <a:buChar char="○"/>
            </a:pPr>
            <a:r>
              <a:rPr lang="en"/>
              <a:t>Integration, running of all the code and VGG model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2743200" rtl="0" algn="l">
              <a:spcBef>
                <a:spcPts val="0"/>
              </a:spcBef>
              <a:spcAft>
                <a:spcPts val="0"/>
              </a:spcAft>
              <a:buNone/>
            </a:pPr>
            <a:r>
              <a:rPr lang="en"/>
              <a:t>The main task</a:t>
            </a:r>
            <a:endParaRPr/>
          </a:p>
        </p:txBody>
      </p:sp>
      <p:sp>
        <p:nvSpPr>
          <p:cNvPr id="90" name="Google Shape;90;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3000"/>
              <a:t>The main task of this problem is to extract effective representations of the style and then match it to the content image.</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862875" y="819150"/>
            <a:ext cx="7724775" cy="432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1653400" y="212425"/>
            <a:ext cx="5322570"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3600"/>
          </a:p>
          <a:p>
            <a:pPr indent="0" lvl="0" marL="0" rtl="0" algn="l">
              <a:spcBef>
                <a:spcPts val="0"/>
              </a:spcBef>
              <a:spcAft>
                <a:spcPts val="0"/>
              </a:spcAft>
              <a:buNone/>
            </a:pPr>
            <a:r>
              <a:rPr lang="en" sz="3600"/>
              <a:t>Major Problems with existing techniques</a:t>
            </a:r>
            <a:endParaRPr sz="3600"/>
          </a:p>
        </p:txBody>
      </p:sp>
      <p:sp>
        <p:nvSpPr>
          <p:cNvPr id="106" name="Google Shape;106;p20"/>
          <p:cNvSpPr txBox="1"/>
          <p:nvPr>
            <p:ph idx="1" type="body"/>
          </p:nvPr>
        </p:nvSpPr>
        <p:spPr>
          <a:xfrm>
            <a:off x="471900" y="1919075"/>
            <a:ext cx="7463400" cy="24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	</a:t>
            </a:r>
            <a:endParaRPr sz="2400"/>
          </a:p>
          <a:p>
            <a:pPr indent="0" lvl="0" marL="0" rtl="0" algn="l">
              <a:spcBef>
                <a:spcPts val="1600"/>
              </a:spcBef>
              <a:spcAft>
                <a:spcPts val="0"/>
              </a:spcAft>
              <a:buNone/>
            </a:pPr>
            <a:r>
              <a:t/>
            </a:r>
            <a:endParaRPr sz="2400"/>
          </a:p>
          <a:p>
            <a:pPr indent="-381000" lvl="0" marL="457200" rtl="0" algn="l">
              <a:spcBef>
                <a:spcPts val="1600"/>
              </a:spcBef>
              <a:spcAft>
                <a:spcPts val="0"/>
              </a:spcAft>
              <a:buSzPts val="2400"/>
              <a:buAutoNum type="arabicPeriod"/>
            </a:pPr>
            <a:r>
              <a:rPr lang="en" sz="2400"/>
              <a:t>Optimization based methods can handle arbitrary styles with pleasing visual quality but it takes many iterations to generate good results hence requires high computational costs.</a:t>
            </a:r>
            <a:endParaRPr sz="2400"/>
          </a:p>
          <a:p>
            <a:pPr indent="-381000" lvl="0" marL="457200" rtl="0" algn="l">
              <a:spcBef>
                <a:spcPts val="0"/>
              </a:spcBef>
              <a:spcAft>
                <a:spcPts val="0"/>
              </a:spcAft>
              <a:buSzPts val="2400"/>
              <a:buAutoNum type="arabicPeriod"/>
            </a:pPr>
            <a:r>
              <a:rPr lang="en" sz="2400"/>
              <a:t>Feed-forward approaches can be executed efficiently but are limited to a fixed number of styles or compromised visual quality</a:t>
            </a:r>
            <a:endParaRPr sz="2400"/>
          </a:p>
          <a:p>
            <a:pPr indent="0" lvl="0" marL="0" rtl="0" algn="l">
              <a:spcBef>
                <a:spcPts val="1600"/>
              </a:spcBef>
              <a:spcAft>
                <a:spcPts val="160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Paper and Dataset used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